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6"/>
    <a:srgbClr val="317B5A"/>
    <a:srgbClr val="008080"/>
    <a:srgbClr val="218759"/>
    <a:srgbClr val="279D68"/>
    <a:srgbClr val="F8C302"/>
    <a:srgbClr val="6BBB55"/>
    <a:srgbClr val="237727"/>
    <a:srgbClr val="88B8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30" d="100"/>
          <a:sy n="30" d="100"/>
        </p:scale>
        <p:origin x="65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386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417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4363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233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703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897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7972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427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549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251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270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EDC0-52BF-49E9-B0AC-D39F3290E0B7}" type="datetimeFigureOut">
              <a:rPr lang="th-TH" smtClean="0"/>
              <a:t>07/04/66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16F6D-67C0-4967-BA43-8C65DAF197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381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รูปภาพ 18" descr="รูปภาพประกอบด้วย วงกลม&#10;&#10;คำอธิบายที่สร้างโดยอัตโนมัติ">
            <a:extLst>
              <a:ext uri="{FF2B5EF4-FFF2-40B4-BE49-F238E27FC236}">
                <a16:creationId xmlns:a16="http://schemas.microsoft.com/office/drawing/2014/main" id="{10D52EA4-C206-D04F-4E83-AE855E4DFD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800425" cy="43200638"/>
          </a:xfrm>
          <a:prstGeom prst="rect">
            <a:avLst/>
          </a:prstGeom>
        </p:spPr>
      </p:pic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D95707DD-3906-C8C8-7723-A6527256F1EC}"/>
              </a:ext>
            </a:extLst>
          </p:cNvPr>
          <p:cNvSpPr txBox="1"/>
          <p:nvPr/>
        </p:nvSpPr>
        <p:spPr>
          <a:xfrm>
            <a:off x="3210842" y="11983487"/>
            <a:ext cx="22378738" cy="22929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0" b="1" i="1" dirty="0">
                <a:solidFill>
                  <a:srgbClr val="000000"/>
                </a:solidFill>
                <a:effectLst/>
                <a:latin typeface="Cordia New" panose="020B0304020202020204" pitchFamily="34" charset="-34"/>
                <a:ea typeface="Calibri" panose="020F0502020204030204" pitchFamily="34" charset="0"/>
                <a:cs typeface="Cordia New" panose="020B0304020202020204" pitchFamily="34" charset="-34"/>
              </a:rPr>
              <a:t>Guideline</a:t>
            </a:r>
            <a:endParaRPr lang="en-US" sz="3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r>
              <a:rPr lang="en-US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1. </a:t>
            </a:r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บทความ ประกอบด้วย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	- บทคัดย่อ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	- บทนำ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	- ระเบียบวิธีวิจัย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	- ผลและอภิปรายผล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	- สรุป 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	- กิตติกรรมประกาศ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	- เอกสารอ้างอิง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2. โปสเตอร์ขนาด </a:t>
            </a:r>
            <a:r>
              <a:rPr lang="en-US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A0 (80 cm x 120 cm)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en-US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3. </a:t>
            </a:r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ชื่อภาพ ชื่อตาราง และคำอธิบายในภาพและตาราง</a:t>
            </a:r>
            <a:r>
              <a:rPr lang="th-TH" sz="5400" b="1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</a:t>
            </a:r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เป็นภาษาอังกฤษเท่านั้น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en-US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4. </a:t>
            </a:r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คำอ้างอิงแบบแทรกในเนื้อหา ต้องปรากฏในเอกสารอ้างอิงทุกรายการ </a:t>
            </a:r>
            <a:r>
              <a:rPr lang="en-US" sz="5400" dirty="0" err="1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ตามแบบฟอร์มของ</a:t>
            </a:r>
            <a:r>
              <a:rPr lang="en-US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APA</a:t>
            </a:r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7th</a:t>
            </a:r>
          </a:p>
          <a:p>
            <a:r>
              <a:rPr lang="th-TH" sz="5400" b="1" u="sng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ตัวอย่าง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indent="457200"/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.....................</a:t>
            </a:r>
            <a:r>
              <a:rPr lang="en-US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(</a:t>
            </a:r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สราว</a:t>
            </a:r>
            <a:r>
              <a:rPr lang="th-TH" sz="5400" dirty="0" err="1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ุธ</a:t>
            </a:r>
            <a:r>
              <a:rPr lang="th-TH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และคณะ, 2557</a:t>
            </a:r>
            <a:r>
              <a:rPr lang="en-US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)</a:t>
            </a:r>
            <a:r>
              <a:rPr lang="en-US" sz="5400" b="1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en-US" sz="5400" b="1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	</a:t>
            </a:r>
            <a:r>
              <a:rPr lang="en-US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--------------(Lewin and </a:t>
            </a:r>
            <a:r>
              <a:rPr lang="en-US" sz="5400" dirty="0"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Goldstein</a:t>
            </a:r>
            <a:r>
              <a:rPr lang="en-US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, 1991)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en-US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5. </a:t>
            </a:r>
            <a:r>
              <a:rPr lang="en-US" sz="5400" dirty="0" err="1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เอกสารอ้างอิงให้เป็นไปตามแบบฟอร์มของ</a:t>
            </a:r>
            <a:r>
              <a:rPr lang="en-US" sz="54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APA</a:t>
            </a:r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7th</a:t>
            </a:r>
          </a:p>
          <a:p>
            <a:r>
              <a:rPr lang="en-US" sz="5400" u="none" strike="noStrike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 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th-TH" sz="5400" b="1" u="sng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ตัวอย่างการเขียนอ้างอิง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00050" indent="-400050"/>
            <a:r>
              <a:rPr lang="th-TH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บุศรา ชัยทัศน์. </a:t>
            </a:r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(2559). </a:t>
            </a:r>
            <a:r>
              <a:rPr lang="th-TH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การดูแลผู้ป่วยโรคมะเร็งลำไส้ใหญ่และทวารหนักที่ผ่าตัดเปิดทวารใหม่</a:t>
            </a:r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: </a:t>
            </a:r>
            <a:r>
              <a:rPr lang="th-TH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บทบาทพยาบาล</a:t>
            </a:r>
          </a:p>
          <a:p>
            <a:pPr marL="400050" indent="-400050"/>
            <a:r>
              <a:rPr lang="th-TH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   </a:t>
            </a:r>
            <a:r>
              <a:rPr lang="th-TH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เฉพาะทางบาดแผล ออสโตมี และควบคุมการขับถ่ายไม่ได้. </a:t>
            </a:r>
            <a:r>
              <a:rPr lang="th-TH" sz="5400" i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วารสารพยาบาลสภากาชาดไทย</a:t>
            </a:r>
            <a:r>
              <a:rPr lang="th-TH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, </a:t>
            </a:r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9(1), 19-33.</a:t>
            </a:r>
          </a:p>
          <a:p>
            <a:pPr marL="450215" indent="-450215"/>
            <a:r>
              <a:rPr lang="th-TH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สราว</a:t>
            </a:r>
            <a:r>
              <a:rPr lang="th-TH" sz="5400" dirty="0" err="1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ุธ</a:t>
            </a:r>
            <a:r>
              <a:rPr lang="th-TH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สังข์แก้ว</a:t>
            </a:r>
            <a:r>
              <a:rPr lang="en-US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, </a:t>
            </a:r>
            <a:r>
              <a:rPr lang="th-TH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อัจฉรา ตีระวัฒนานนท์ และกิตติศักดิ์ จินดาวงศ์. </a:t>
            </a:r>
            <a:r>
              <a:rPr lang="en-US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(2557). </a:t>
            </a:r>
            <a:r>
              <a:rPr lang="th-TH" sz="5400" i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ไผ่ในเมืองไทย</a:t>
            </a:r>
            <a:r>
              <a:rPr lang="th-TH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สำนักพิมพ์บ้านและสวน. </a:t>
            </a:r>
            <a:endParaRPr lang="en-US" sz="5400" dirty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marL="450215" indent="-450215"/>
            <a:r>
              <a:rPr lang="en-US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Rama Channel. (2561). </a:t>
            </a:r>
            <a:r>
              <a:rPr lang="th-TH" sz="5400" i="1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หกล้มในผู้สูงอายุ อันตรายกว่าวัยอื่นหลายเท่าตัว ปัญหาที่ต้องระวัง</a:t>
            </a:r>
            <a:r>
              <a:rPr lang="th-TH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</a:t>
            </a:r>
            <a:r>
              <a:rPr lang="en-US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https://bit.ly/3lgLAtS</a:t>
            </a:r>
          </a:p>
          <a:p>
            <a:pPr marL="450215" indent="-450215"/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American Psychological Association. (2020). </a:t>
            </a:r>
            <a:r>
              <a:rPr lang="en-US" sz="5400" i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Reference example.</a:t>
            </a:r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http://apastyle.apa.org/style -grammar-   </a:t>
            </a:r>
          </a:p>
          <a:p>
            <a:pPr marL="450215" indent="-450215"/>
            <a:r>
              <a:rPr lang="en-US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</a:t>
            </a:r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guidelines/references/examples</a:t>
            </a:r>
          </a:p>
          <a:p>
            <a:pPr fontAlgn="base"/>
            <a:r>
              <a:rPr lang="en-US" sz="54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Lewin, M. and Goldstein, I.S. (1991). </a:t>
            </a:r>
            <a:r>
              <a:rPr lang="en-US" sz="5400" i="1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Wood Structure and Composition</a:t>
            </a:r>
            <a:r>
              <a:rPr lang="en-US" sz="54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Marcel Dekker Inc.</a:t>
            </a:r>
            <a:endParaRPr lang="en-US" sz="5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Wheeler, E.A, Baas, P. &amp; </a:t>
            </a:r>
            <a:r>
              <a:rPr lang="en-US" sz="5400" dirty="0" err="1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Gasson</a:t>
            </a:r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, P.E. (1989). IAWA List of Microscopic Features for Hardwood </a:t>
            </a:r>
          </a:p>
          <a:p>
            <a:pPr marL="400050" indent="-400050"/>
            <a:r>
              <a:rPr lang="en-US" sz="5400" dirty="0"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              </a:t>
            </a:r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Identification. </a:t>
            </a:r>
            <a:r>
              <a:rPr lang="en-US" sz="5400" i="1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IAWA journal</a:t>
            </a:r>
            <a:r>
              <a:rPr lang="en-US" sz="5400" dirty="0"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, 10(3), 219–332.</a:t>
            </a:r>
          </a:p>
        </p:txBody>
      </p:sp>
      <p:sp>
        <p:nvSpPr>
          <p:cNvPr id="9" name="Text Box 27">
            <a:extLst>
              <a:ext uri="{FF2B5EF4-FFF2-40B4-BE49-F238E27FC236}">
                <a16:creationId xmlns:a16="http://schemas.microsoft.com/office/drawing/2014/main" id="{EB5882FE-0FF2-B619-90CE-7CC1A7B5F0FC}"/>
              </a:ext>
            </a:extLst>
          </p:cNvPr>
          <p:cNvSpPr txBox="1"/>
          <p:nvPr/>
        </p:nvSpPr>
        <p:spPr>
          <a:xfrm>
            <a:off x="-1" y="2925073"/>
            <a:ext cx="28800425" cy="81811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err="1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ชื่อเรื่องภาษาไทย</a:t>
            </a:r>
            <a:endParaRPr lang="en-US" sz="4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6000" b="1" dirty="0" err="1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ชื่อเรื่องภาษาอังกฤษ</a:t>
            </a:r>
            <a:endParaRPr lang="en-US" sz="4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60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ชื่อผู้ทำวิจัย</a:t>
            </a:r>
            <a:r>
              <a:rPr lang="en-US" sz="6000" baseline="300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1</a:t>
            </a:r>
            <a:r>
              <a:rPr lang="th-TH" sz="60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, </a:t>
            </a:r>
            <a:r>
              <a:rPr lang="en-US" sz="60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ชื่อผู้ทำวิจัย</a:t>
            </a:r>
            <a:r>
              <a:rPr lang="en-US" sz="6000" baseline="300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2</a:t>
            </a:r>
            <a:r>
              <a:rPr lang="th-TH" sz="60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</a:t>
            </a:r>
            <a:r>
              <a:rPr lang="en-US" sz="6000" dirty="0" err="1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และ</a:t>
            </a:r>
            <a:r>
              <a:rPr lang="en-US" sz="60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ชื่อผู้ทำวิจัย</a:t>
            </a:r>
            <a:r>
              <a:rPr lang="en-US" sz="6000" baseline="30000" dirty="0"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3*</a:t>
            </a:r>
            <a:endParaRPr lang="en-US" sz="4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5400" baseline="300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1</a:t>
            </a:r>
            <a:r>
              <a:rPr lang="en-US" sz="54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สังกัดหน่วยงาน  </a:t>
            </a:r>
            <a:r>
              <a:rPr lang="en-US" sz="5400" dirty="0" err="1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จังหวัด</a:t>
            </a:r>
            <a:r>
              <a:rPr lang="en-US" sz="54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 </a:t>
            </a:r>
            <a:r>
              <a:rPr lang="en-US" sz="5400" dirty="0" err="1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รหัสไปรษณีย์</a:t>
            </a:r>
            <a:r>
              <a:rPr lang="en-US" sz="54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</a:t>
            </a:r>
            <a:endParaRPr lang="en-US" sz="4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5400" baseline="300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2</a:t>
            </a:r>
            <a:r>
              <a:rPr lang="en-US" sz="54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สังกัดหน่วยงาน  </a:t>
            </a:r>
            <a:r>
              <a:rPr lang="en-US" sz="5400" dirty="0" err="1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จังหวัด</a:t>
            </a:r>
            <a:r>
              <a:rPr lang="en-US" sz="54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 </a:t>
            </a:r>
            <a:r>
              <a:rPr lang="en-US" sz="5400" dirty="0" err="1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รหัสไปรษณีย์</a:t>
            </a:r>
            <a:endParaRPr lang="en-US" sz="4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5400" baseline="300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3</a:t>
            </a:r>
            <a:r>
              <a:rPr lang="en-US" sz="54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สังกัดหน่วยงาน  </a:t>
            </a:r>
            <a:r>
              <a:rPr lang="en-US" sz="5400" dirty="0" err="1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จังหวัด</a:t>
            </a:r>
            <a:r>
              <a:rPr lang="en-US" sz="54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  </a:t>
            </a:r>
            <a:r>
              <a:rPr lang="en-US" sz="5400" dirty="0" err="1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รหัสไปรษณีย์</a:t>
            </a:r>
            <a:endParaRPr lang="en-US" sz="4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540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*Corresponding author. E-mail address: </a:t>
            </a:r>
            <a:r>
              <a:rPr lang="en-US" sz="5400" dirty="0" err="1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Sarabun"/>
                <a:cs typeface="TH SarabunPSK" panose="020B0500040200020003" pitchFamily="34" charset="-34"/>
              </a:rPr>
              <a:t>ใส่อีเมล</a:t>
            </a:r>
            <a:endParaRPr lang="en-US" sz="4400" dirty="0">
              <a:effectLst/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h-TH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 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3" name="วงรี 12">
            <a:extLst>
              <a:ext uri="{FF2B5EF4-FFF2-40B4-BE49-F238E27FC236}">
                <a16:creationId xmlns:a16="http://schemas.microsoft.com/office/drawing/2014/main" id="{6FADFCF2-41C2-D6F5-92EF-09B182100B49}"/>
              </a:ext>
            </a:extLst>
          </p:cNvPr>
          <p:cNvSpPr/>
          <p:nvPr/>
        </p:nvSpPr>
        <p:spPr>
          <a:xfrm>
            <a:off x="3781274" y="430845"/>
            <a:ext cx="1803098" cy="1704910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5" name="วงรี 14">
            <a:extLst>
              <a:ext uri="{FF2B5EF4-FFF2-40B4-BE49-F238E27FC236}">
                <a16:creationId xmlns:a16="http://schemas.microsoft.com/office/drawing/2014/main" id="{3E380E4A-C292-7D7A-9C99-C52BE3BF0A49}"/>
              </a:ext>
            </a:extLst>
          </p:cNvPr>
          <p:cNvSpPr/>
          <p:nvPr/>
        </p:nvSpPr>
        <p:spPr>
          <a:xfrm>
            <a:off x="6102210" y="430845"/>
            <a:ext cx="1803098" cy="1704910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16" name="วงรี 15">
            <a:extLst>
              <a:ext uri="{FF2B5EF4-FFF2-40B4-BE49-F238E27FC236}">
                <a16:creationId xmlns:a16="http://schemas.microsoft.com/office/drawing/2014/main" id="{5F9F4F44-4F3E-8C4A-6FD3-7FD6CBA9608E}"/>
              </a:ext>
            </a:extLst>
          </p:cNvPr>
          <p:cNvSpPr/>
          <p:nvPr/>
        </p:nvSpPr>
        <p:spPr>
          <a:xfrm>
            <a:off x="8417036" y="398962"/>
            <a:ext cx="1803098" cy="1704910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5637326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546</TotalTime>
  <Words>334</Words>
  <Application>Microsoft Office PowerPoint</Application>
  <PresentationFormat>กำหนดเอง</PresentationFormat>
  <Paragraphs>37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เหมสุดา แก้วกอง</dc:creator>
  <cp:lastModifiedBy>Siriluk Sukjaroen</cp:lastModifiedBy>
  <cp:revision>20</cp:revision>
  <dcterms:created xsi:type="dcterms:W3CDTF">2023-02-01T03:28:17Z</dcterms:created>
  <dcterms:modified xsi:type="dcterms:W3CDTF">2023-04-07T00:03:42Z</dcterms:modified>
</cp:coreProperties>
</file>